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Ligh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Light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Light-italic.fntdata"/><Relationship Id="rId23" Type="http://schemas.openxmlformats.org/officeDocument/2006/relationships/font" Target="fonts/Montserrat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MontserratLigh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2a7af9f03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2a7af9f0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Breakdown definition</a:t>
            </a:r>
            <a:endParaRPr sz="15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</a:t>
            </a:r>
            <a:r>
              <a:rPr lang="en" sz="1400">
                <a:solidFill>
                  <a:schemeClr val="dk1"/>
                </a:solidFill>
              </a:rPr>
              <a:t>nclude Survey link &amp; use slide for Discussion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2a7af9f03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2a7af9f03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7. Reparation, Regeneration, Reinvestment - Co-Create Your Energy Democracy Vision (10 minutes)</a:t>
            </a:r>
            <a:endParaRPr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 the prompt: “A thriving community and healthy environment looks like…..” and have everyone finish the sentence to close out. </a:t>
            </a:r>
            <a:endParaRPr i="1">
              <a:solidFill>
                <a:schemeClr val="dk1"/>
              </a:solidFill>
              <a:highlight>
                <a:srgbClr val="FFE59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breakout rooms if there are more than 20 people.</a:t>
            </a:r>
            <a:endParaRPr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2a7af9f03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2a7af9f0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Co-Creating Your Energy Democracy Vision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Jamboard from Module 1: Re-address prompt “A thriving community and healthy environment looks like…..” </a:t>
            </a:r>
            <a:endParaRPr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the context of today’s activity</a:t>
            </a:r>
            <a:endParaRPr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 jamboards side by side </a:t>
            </a:r>
            <a:endParaRPr b="1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2a7af9f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2a7af9f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12a7af9f0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12a7af9f0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b05b197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b05b197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2a7af9f0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2a7af9f0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Plan for the Day (5 minutes)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50">
                <a:solidFill>
                  <a:schemeClr val="dk1"/>
                </a:solidFill>
              </a:rPr>
              <a:t>Intention: </a:t>
            </a:r>
            <a:r>
              <a:rPr i="1" lang="en" sz="850">
                <a:solidFill>
                  <a:schemeClr val="dk1"/>
                </a:solidFill>
              </a:rPr>
              <a:t>State the purpose of our time together today and the intention of ongoing conversations with the community.</a:t>
            </a:r>
            <a:endParaRPr i="1" sz="850">
              <a:solidFill>
                <a:schemeClr val="dk1"/>
              </a:solidFill>
            </a:endParaRPr>
          </a:p>
          <a:p>
            <a:pPr indent="0" lvl="0" marL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rgbClr val="A6BA54"/>
              </a:solidFill>
            </a:endParaRPr>
          </a:p>
          <a:p>
            <a:pPr indent="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850">
                <a:solidFill>
                  <a:schemeClr val="dk1"/>
                </a:solidFill>
                <a:highlight>
                  <a:srgbClr val="FFFF00"/>
                </a:highlight>
              </a:rPr>
              <a:t>We intend to build a shared understanding of our current energy reality and what it could/should be through reflecting, sharing, connecting our own experiences with energy.</a:t>
            </a:r>
            <a:endParaRPr sz="850">
              <a:solidFill>
                <a:schemeClr val="dk1"/>
              </a:solidFill>
            </a:endParaRPr>
          </a:p>
          <a:p>
            <a:pPr indent="0" lvl="0" marL="254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-282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Char char="●"/>
            </a:pPr>
            <a:r>
              <a:rPr b="1" lang="en" sz="850">
                <a:solidFill>
                  <a:schemeClr val="dk1"/>
                </a:solidFill>
              </a:rPr>
              <a:t>Sharing Your Story - Breakout Group Activity: </a:t>
            </a:r>
            <a:r>
              <a:rPr i="1" lang="en" sz="850">
                <a:solidFill>
                  <a:schemeClr val="dk1"/>
                </a:solidFill>
              </a:rPr>
              <a:t>Participants will break into groups and engage in an interactive collage activity to share knowledge and experiences. They will take time to create a collage and share their experiences within their groups. </a:t>
            </a:r>
            <a:endParaRPr i="1" sz="850">
              <a:solidFill>
                <a:schemeClr val="dk1"/>
              </a:solidFill>
            </a:endParaRPr>
          </a:p>
          <a:p>
            <a:pPr indent="-2825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Char char="○"/>
            </a:pPr>
            <a:r>
              <a:rPr b="1" lang="en" sz="850">
                <a:solidFill>
                  <a:schemeClr val="dk1"/>
                </a:solidFill>
              </a:rPr>
              <a:t>Gather Together and Share: </a:t>
            </a:r>
            <a:r>
              <a:rPr i="1" lang="en" sz="850">
                <a:solidFill>
                  <a:schemeClr val="dk1"/>
                </a:solidFill>
              </a:rPr>
              <a:t>Participants will share back the highlights of their small groups. (Jamboard 1)</a:t>
            </a:r>
            <a:endParaRPr i="1" sz="850">
              <a:solidFill>
                <a:schemeClr val="dk1"/>
              </a:solidFill>
            </a:endParaRPr>
          </a:p>
          <a:p>
            <a:pPr indent="-282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Char char="●"/>
            </a:pPr>
            <a:r>
              <a:rPr b="1" lang="en" sz="850">
                <a:solidFill>
                  <a:schemeClr val="dk1"/>
                </a:solidFill>
              </a:rPr>
              <a:t>10 minute break</a:t>
            </a:r>
            <a:endParaRPr b="1" sz="850">
              <a:solidFill>
                <a:schemeClr val="dk1"/>
              </a:solidFill>
            </a:endParaRPr>
          </a:p>
          <a:p>
            <a:pPr indent="-282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Char char="●"/>
            </a:pPr>
            <a:r>
              <a:rPr b="1" lang="en" sz="850">
                <a:solidFill>
                  <a:schemeClr val="dk1"/>
                </a:solidFill>
              </a:rPr>
              <a:t>Connecting your Story to Energy Democracy</a:t>
            </a:r>
            <a:endParaRPr b="1" sz="850">
              <a:solidFill>
                <a:schemeClr val="dk1"/>
              </a:solidFill>
            </a:endParaRPr>
          </a:p>
          <a:p>
            <a:pPr indent="-282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Char char="●"/>
            </a:pPr>
            <a:r>
              <a:rPr b="1" lang="en" sz="850">
                <a:solidFill>
                  <a:schemeClr val="dk1"/>
                </a:solidFill>
              </a:rPr>
              <a:t>Co-Create Your Energy Democracy Vision </a:t>
            </a:r>
            <a:r>
              <a:rPr lang="en" sz="850">
                <a:solidFill>
                  <a:schemeClr val="dk1"/>
                </a:solidFill>
              </a:rPr>
              <a:t>(Jamboard 2)</a:t>
            </a:r>
            <a:endParaRPr sz="850">
              <a:solidFill>
                <a:schemeClr val="dk1"/>
              </a:solidFill>
            </a:endParaRPr>
          </a:p>
          <a:p>
            <a:pPr indent="-2825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"/>
              <a:buChar char="●"/>
            </a:pPr>
            <a:r>
              <a:rPr b="1" lang="en" sz="850">
                <a:solidFill>
                  <a:schemeClr val="dk1"/>
                </a:solidFill>
              </a:rPr>
              <a:t>Close - Next Steps</a:t>
            </a:r>
            <a:endParaRPr b="1" sz="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2a7af9f0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2a7af9f0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Introduce and Define the Four Pillars of Energy Democracy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055564f1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055564f1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Breakdown definition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Include Survey link &amp; use slide for Discussion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2a7af9f0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2a7af9f0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Breakdown definition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</a:t>
            </a:r>
            <a:r>
              <a:rPr lang="en" sz="1400">
                <a:solidFill>
                  <a:schemeClr val="dk1"/>
                </a:solidFill>
              </a:rPr>
              <a:t>nclude Survey link &amp; use slide for Discussion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2a7af9f0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2a7af9f0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Breakdown definition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</a:t>
            </a:r>
            <a:r>
              <a:rPr lang="en" sz="1400">
                <a:solidFill>
                  <a:schemeClr val="dk1"/>
                </a:solidFill>
              </a:rPr>
              <a:t>nclude Survey link &amp; use slide for Discussion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48562"/>
            <a:ext cx="8520600" cy="97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YOU &amp;</a:t>
            </a:r>
            <a:endParaRPr b="1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ENERGY DEMOCRACY</a:t>
            </a:r>
            <a:endParaRPr b="1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023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6AB48E"/>
                </a:solidFill>
              </a:rPr>
              <a:t>Reparation | Regeneration | Reinvestment</a:t>
            </a:r>
            <a:endParaRPr sz="2300">
              <a:solidFill>
                <a:srgbClr val="6AB48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360025" y="481350"/>
            <a:ext cx="72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highlight>
                  <a:srgbClr val="F27330"/>
                </a:highlight>
                <a:latin typeface="Montserrat"/>
                <a:ea typeface="Montserrat"/>
                <a:cs typeface="Montserrat"/>
                <a:sym typeface="Montserrat"/>
              </a:rPr>
              <a:t>GOOD GOVERNANCE</a:t>
            </a:r>
            <a:endParaRPr>
              <a:solidFill>
                <a:schemeClr val="lt1"/>
              </a:solidFill>
              <a:highlight>
                <a:srgbClr val="F27330"/>
              </a:highlight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483207" y="1334075"/>
            <a:ext cx="342600" cy="342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61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7330"/>
              </a:solidFill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889750" y="1269675"/>
            <a:ext cx="72390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Addresses how decisions are made, who controls the energy and political process, and where ownership ultimately lies</a:t>
            </a:r>
            <a:endParaRPr b="1" sz="252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837250" y="429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27330"/>
                </a:solidFill>
                <a:latin typeface="Montserrat"/>
                <a:ea typeface="Montserrat"/>
                <a:cs typeface="Montserrat"/>
                <a:sym typeface="Montserrat"/>
              </a:rPr>
              <a:t>Link for Survey HERE</a:t>
            </a:r>
            <a:endParaRPr b="1">
              <a:solidFill>
                <a:srgbClr val="F2733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692700" y="1658700"/>
            <a:ext cx="7758600" cy="18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highlight>
                  <a:srgbClr val="61B0A8"/>
                </a:highlight>
                <a:latin typeface="Montserrat"/>
                <a:ea typeface="Montserrat"/>
                <a:cs typeface="Montserrat"/>
                <a:sym typeface="Montserrat"/>
              </a:rPr>
              <a:t>A THRIVING COMMUNITY </a:t>
            </a:r>
            <a:endParaRPr b="1" sz="3600">
              <a:solidFill>
                <a:schemeClr val="lt1"/>
              </a:solidFill>
              <a:highlight>
                <a:srgbClr val="61B0A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highlight>
                  <a:srgbClr val="61B0A8"/>
                </a:highlight>
                <a:latin typeface="Montserrat"/>
                <a:ea typeface="Montserrat"/>
                <a:cs typeface="Montserrat"/>
                <a:sym typeface="Montserrat"/>
              </a:rPr>
              <a:t>&amp; HEALTHY ENVIRONMENT LOOKS LIKE…..</a:t>
            </a:r>
            <a:endParaRPr b="1" sz="3600">
              <a:solidFill>
                <a:schemeClr val="lt1"/>
              </a:solidFill>
              <a:highlight>
                <a:srgbClr val="61B0A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/>
        </p:nvSpPr>
        <p:spPr>
          <a:xfrm>
            <a:off x="354596" y="394276"/>
            <a:ext cx="34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Reparation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7330"/>
              </a:solidFill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-71363" y="1194676"/>
            <a:ext cx="34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Regeneration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7330"/>
              </a:solidFill>
            </a:endParaRPr>
          </a:p>
        </p:txBody>
      </p:sp>
      <p:sp>
        <p:nvSpPr>
          <p:cNvPr id="140" name="Google Shape;140;p24"/>
          <p:cNvSpPr txBox="1"/>
          <p:nvPr/>
        </p:nvSpPr>
        <p:spPr>
          <a:xfrm>
            <a:off x="-877913" y="2571744"/>
            <a:ext cx="34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Reinvestment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7330"/>
              </a:solidFill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5379300" y="979362"/>
            <a:ext cx="32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7330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1666999" y="3307811"/>
            <a:ext cx="299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7330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5406568" y="3266058"/>
            <a:ext cx="299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27330"/>
              </a:solidFill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82521" y="4434682"/>
            <a:ext cx="347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Module 1</a:t>
            </a:r>
            <a:endParaRPr b="1" i="1" sz="20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7330"/>
              </a:solidFill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4572000" y="188750"/>
            <a:ext cx="4346700" cy="481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"/>
          <p:cNvSpPr txBox="1"/>
          <p:nvPr/>
        </p:nvSpPr>
        <p:spPr>
          <a:xfrm>
            <a:off x="4722346" y="304757"/>
            <a:ext cx="347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 u="sng">
                <a:solidFill>
                  <a:schemeClr val="lt1"/>
                </a:solidFill>
                <a:highlight>
                  <a:srgbClr val="61B0A8"/>
                </a:highlight>
                <a:latin typeface="Montserrat"/>
                <a:ea typeface="Montserrat"/>
                <a:cs typeface="Montserrat"/>
                <a:sym typeface="Montserrat"/>
              </a:rPr>
              <a:t>Module 2</a:t>
            </a:r>
            <a:endParaRPr b="1" i="1" sz="2000" u="sng">
              <a:solidFill>
                <a:schemeClr val="lt1"/>
              </a:solidFill>
              <a:highlight>
                <a:srgbClr val="61B0A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27330"/>
              </a:solidFill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5508921" y="1042151"/>
            <a:ext cx="34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Reparation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5082962" y="1842551"/>
            <a:ext cx="34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Regeneration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276412" y="3219619"/>
            <a:ext cx="34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Reinvestment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938250" y="2298325"/>
            <a:ext cx="7267500" cy="2330100"/>
          </a:xfrm>
          <a:prstGeom prst="rect">
            <a:avLst/>
          </a:prstGeom>
          <a:solidFill>
            <a:srgbClr val="CC82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41100" y="469350"/>
            <a:ext cx="720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highlight>
                  <a:srgbClr val="CC8294"/>
                </a:highlight>
                <a:latin typeface="Montserrat"/>
                <a:ea typeface="Montserrat"/>
                <a:cs typeface="Montserrat"/>
                <a:sym typeface="Montserrat"/>
              </a:rPr>
              <a:t>Grounding</a:t>
            </a:r>
            <a:endParaRPr b="1" sz="3600">
              <a:solidFill>
                <a:srgbClr val="FFFFFF"/>
              </a:solidFill>
              <a:highlight>
                <a:srgbClr val="CC829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809" y="1707575"/>
            <a:ext cx="6952376" cy="275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44324" y="452550"/>
            <a:ext cx="720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highlight>
                  <a:srgbClr val="A6BA54"/>
                </a:highlight>
                <a:latin typeface="Montserrat"/>
                <a:ea typeface="Montserrat"/>
                <a:cs typeface="Montserrat"/>
                <a:sym typeface="Montserrat"/>
              </a:rPr>
              <a:t>Community Agreements</a:t>
            </a:r>
            <a:endParaRPr b="1" sz="3600">
              <a:solidFill>
                <a:srgbClr val="FFFFFF"/>
              </a:solidFill>
              <a:highlight>
                <a:srgbClr val="A6BA5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80075" y="1300075"/>
            <a:ext cx="7429500" cy="3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any agreements that are important for you to have in this space?</a:t>
            </a:r>
            <a:endParaRPr b="1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here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51325" y="45791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20">
                <a:solidFill>
                  <a:srgbClr val="FFFFFF"/>
                </a:solidFill>
                <a:highlight>
                  <a:srgbClr val="F1C232"/>
                </a:highlight>
                <a:latin typeface="Montserrat"/>
                <a:ea typeface="Montserrat"/>
                <a:cs typeface="Montserrat"/>
                <a:sym typeface="Montserrat"/>
              </a:rPr>
              <a:t>Movement &amp; Regrounding</a:t>
            </a:r>
            <a:endParaRPr b="1" sz="3620">
              <a:solidFill>
                <a:srgbClr val="FFFFFF"/>
              </a:solidFill>
              <a:highlight>
                <a:srgbClr val="F1C232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1670200"/>
            <a:ext cx="8520600" cy="22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" sz="2000">
                <a:solidFill>
                  <a:srgbClr val="3C4043"/>
                </a:solidFill>
                <a:latin typeface="Open Sans"/>
                <a:ea typeface="Open Sans"/>
                <a:cs typeface="Open Sans"/>
                <a:sym typeface="Open Sans"/>
              </a:rPr>
              <a:t> have access to clean and renewable energy.</a:t>
            </a:r>
            <a:endParaRPr sz="2000">
              <a:solidFill>
                <a:srgbClr val="3C4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3C4043"/>
                </a:solidFill>
                <a:latin typeface="Open Sans"/>
                <a:ea typeface="Open Sans"/>
                <a:cs typeface="Open Sans"/>
                <a:sym typeface="Open Sans"/>
              </a:rPr>
              <a:t>My energy is affordable and accessible.</a:t>
            </a:r>
            <a:endParaRPr sz="2000">
              <a:solidFill>
                <a:srgbClr val="3C4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2000">
                <a:solidFill>
                  <a:srgbClr val="3C4043"/>
                </a:solidFill>
                <a:latin typeface="Open Sans"/>
                <a:ea typeface="Open Sans"/>
                <a:cs typeface="Open Sans"/>
                <a:sym typeface="Open Sans"/>
              </a:rPr>
              <a:t>he people who make sure we have energy have safe working conditions and are fairly paid.</a:t>
            </a:r>
            <a:endParaRPr sz="2000">
              <a:solidFill>
                <a:srgbClr val="3C40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 </a:t>
            </a:r>
            <a:r>
              <a:rPr lang="en" sz="2000">
                <a:solidFill>
                  <a:srgbClr val="3C4043"/>
                </a:solidFill>
                <a:latin typeface="Open Sans"/>
                <a:ea typeface="Open Sans"/>
                <a:cs typeface="Open Sans"/>
                <a:sym typeface="Open Sans"/>
              </a:rPr>
              <a:t>know how decisions around energy are made and I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have an opportunity to be involved in the decision making process.</a:t>
            </a:r>
            <a:endParaRPr sz="2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2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748275" y="1319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r>
              <a:rPr b="1"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b="1">
              <a:solidFill>
                <a:srgbClr val="F1C2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Google Shape;80;p17"/>
          <p:cNvCxnSpPr/>
          <p:nvPr/>
        </p:nvCxnSpPr>
        <p:spPr>
          <a:xfrm>
            <a:off x="4948900" y="-8200"/>
            <a:ext cx="0" cy="5170200"/>
          </a:xfrm>
          <a:prstGeom prst="straightConnector1">
            <a:avLst/>
          </a:prstGeom>
          <a:noFill/>
          <a:ln cap="flat" cmpd="sng" w="19050">
            <a:solidFill>
              <a:srgbClr val="6AB48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7"/>
          <p:cNvSpPr/>
          <p:nvPr/>
        </p:nvSpPr>
        <p:spPr>
          <a:xfrm>
            <a:off x="4883350" y="1411637"/>
            <a:ext cx="131100" cy="1311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6AB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4883350" y="2719199"/>
            <a:ext cx="131100" cy="1311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6AB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4883350" y="4134294"/>
            <a:ext cx="131100" cy="1311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6AB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347850" y="44878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20">
                <a:solidFill>
                  <a:schemeClr val="lt1"/>
                </a:solidFill>
                <a:highlight>
                  <a:srgbClr val="6AB48E"/>
                </a:highlight>
                <a:latin typeface="Montserrat"/>
                <a:ea typeface="Montserrat"/>
                <a:cs typeface="Montserrat"/>
                <a:sym typeface="Montserrat"/>
              </a:rPr>
              <a:t>Plan for the Day</a:t>
            </a:r>
            <a:endParaRPr b="1" sz="3620">
              <a:solidFill>
                <a:schemeClr val="lt1"/>
              </a:solidFill>
              <a:highlight>
                <a:srgbClr val="6AB48E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-268800" y="2384549"/>
            <a:ext cx="4840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Energy Democracy </a:t>
            </a:r>
            <a:endParaRPr b="1" sz="200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Scorecard Activity </a:t>
            </a:r>
            <a:endParaRPr b="1" sz="200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Part 2</a:t>
            </a:r>
            <a:endParaRPr b="1" sz="200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5329900" y="1226900"/>
            <a:ext cx="2985000" cy="15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Energy Democracy Scorecard Activity</a:t>
            </a:r>
            <a:endParaRPr b="1" sz="200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Part 1</a:t>
            </a:r>
            <a:endParaRPr b="1" sz="200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7" name="Google Shape;87;p17"/>
          <p:cNvSpPr txBox="1"/>
          <p:nvPr/>
        </p:nvSpPr>
        <p:spPr>
          <a:xfrm>
            <a:off x="5330375" y="3799631"/>
            <a:ext cx="3714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Co-create your Energy </a:t>
            </a:r>
            <a:endParaRPr b="1" sz="200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B48E"/>
                </a:solidFill>
                <a:latin typeface="Montserrat"/>
                <a:ea typeface="Montserrat"/>
                <a:cs typeface="Montserrat"/>
                <a:sym typeface="Montserrat"/>
              </a:rPr>
              <a:t>Democracy Vision</a:t>
            </a:r>
            <a:endParaRPr sz="2000">
              <a:solidFill>
                <a:srgbClr val="6AB48E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86940" y="1573525"/>
            <a:ext cx="25677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i="1" lang="en" sz="2000">
                <a:solidFill>
                  <a:srgbClr val="A6BA54"/>
                </a:solidFill>
                <a:latin typeface="Montserrat"/>
                <a:ea typeface="Montserrat"/>
                <a:cs typeface="Montserrat"/>
                <a:sym typeface="Montserrat"/>
              </a:rPr>
              <a:t>SOCIAL JUSTICE</a:t>
            </a:r>
            <a:endParaRPr b="1" i="1" sz="2000">
              <a:solidFill>
                <a:srgbClr val="A6BA5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1058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500">
                <a:latin typeface="Montserrat Light"/>
                <a:ea typeface="Montserrat Light"/>
                <a:cs typeface="Montserrat Light"/>
                <a:sym typeface="Montserrat Light"/>
              </a:rPr>
              <a:t>How we treat each other.</a:t>
            </a:r>
            <a:endParaRPr sz="15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3392763" y="1573525"/>
            <a:ext cx="3154500" cy="15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i="1" lang="en" sz="2000">
                <a:solidFill>
                  <a:srgbClr val="61B0A8"/>
                </a:solidFill>
                <a:latin typeface="Montserrat"/>
                <a:ea typeface="Montserrat"/>
                <a:cs typeface="Montserrat"/>
                <a:sym typeface="Montserrat"/>
              </a:rPr>
              <a:t>REGENERATIVE ENERGY</a:t>
            </a:r>
            <a:endParaRPr b="1" i="1" sz="2000">
              <a:solidFill>
                <a:srgbClr val="61B0A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1058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</a:pPr>
            <a:r>
              <a:rPr lang="en" sz="1500">
                <a:latin typeface="Montserrat Light"/>
                <a:ea typeface="Montserrat Light"/>
                <a:cs typeface="Montserrat Light"/>
                <a:sym typeface="Montserrat Light"/>
              </a:rPr>
              <a:t>How we treat the environment and community health.</a:t>
            </a:r>
            <a:endParaRPr sz="15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1058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386937" y="3070475"/>
            <a:ext cx="27321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i="1" lang="en" sz="20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MORAL ECONOMY</a:t>
            </a:r>
            <a:endParaRPr b="1" i="1" sz="2000">
              <a:solidFill>
                <a:srgbClr val="F1C23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1058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500">
                <a:latin typeface="Montserrat Light"/>
                <a:ea typeface="Montserrat Light"/>
                <a:cs typeface="Montserrat Light"/>
                <a:sym typeface="Montserrat Light"/>
              </a:rPr>
              <a:t>How we treat workers.</a:t>
            </a:r>
            <a:endParaRPr sz="15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3392763" y="3070475"/>
            <a:ext cx="31176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i="1" lang="en" sz="2000">
                <a:solidFill>
                  <a:srgbClr val="F27330"/>
                </a:solidFill>
                <a:latin typeface="Montserrat"/>
                <a:ea typeface="Montserrat"/>
                <a:cs typeface="Montserrat"/>
                <a:sym typeface="Montserrat"/>
              </a:rPr>
              <a:t>GOOD GOVERNANCE</a:t>
            </a:r>
            <a:endParaRPr b="1" i="1" sz="2000">
              <a:solidFill>
                <a:srgbClr val="F273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t/>
            </a:r>
            <a:endParaRPr sz="1058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500">
                <a:latin typeface="Montserrat Light"/>
                <a:ea typeface="Montserrat Light"/>
                <a:cs typeface="Montserrat Light"/>
                <a:sym typeface="Montserrat Light"/>
              </a:rPr>
              <a:t>How we make decisions.</a:t>
            </a:r>
            <a:endParaRPr sz="15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386925" y="451925"/>
            <a:ext cx="8520600" cy="9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highlight>
                  <a:srgbClr val="CC8294"/>
                </a:highlight>
                <a:latin typeface="Montserrat"/>
                <a:ea typeface="Montserrat"/>
                <a:cs typeface="Montserrat"/>
                <a:sym typeface="Montserrat"/>
              </a:rPr>
              <a:t>RE-INTRODUCING THE FOUR </a:t>
            </a:r>
            <a:r>
              <a:rPr b="1" lang="en" sz="3000">
                <a:solidFill>
                  <a:schemeClr val="lt1"/>
                </a:solidFill>
                <a:highlight>
                  <a:srgbClr val="CC8294"/>
                </a:highlight>
                <a:latin typeface="Montserrat"/>
                <a:ea typeface="Montserrat"/>
                <a:cs typeface="Montserrat"/>
                <a:sym typeface="Montserrat"/>
              </a:rPr>
              <a:t>PILLARS </a:t>
            </a:r>
            <a:endParaRPr b="1" sz="3000">
              <a:solidFill>
                <a:schemeClr val="lt1"/>
              </a:solidFill>
              <a:highlight>
                <a:srgbClr val="CC8294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highlight>
                  <a:srgbClr val="CC8294"/>
                </a:highlight>
                <a:latin typeface="Montserrat"/>
                <a:ea typeface="Montserrat"/>
                <a:cs typeface="Montserrat"/>
                <a:sym typeface="Montserrat"/>
              </a:rPr>
              <a:t>OF ENERGY DEMOCRACY </a:t>
            </a:r>
            <a:endParaRPr b="1" sz="3000">
              <a:solidFill>
                <a:srgbClr val="CC8294"/>
              </a:solidFill>
              <a:highlight>
                <a:srgbClr val="CC829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360025" y="481350"/>
            <a:ext cx="72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highlight>
                  <a:srgbClr val="A6BA54"/>
                </a:highlight>
                <a:latin typeface="Montserrat"/>
                <a:ea typeface="Montserrat"/>
                <a:cs typeface="Montserrat"/>
                <a:sym typeface="Montserrat"/>
              </a:rPr>
              <a:t>SOCIAL JUSTICE…</a:t>
            </a:r>
            <a:endParaRPr>
              <a:solidFill>
                <a:schemeClr val="lt1"/>
              </a:solidFill>
              <a:highlight>
                <a:srgbClr val="A6BA54"/>
              </a:highlight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483207" y="1334075"/>
            <a:ext cx="342600" cy="342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A6BA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889750" y="1269675"/>
            <a:ext cx="71559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Addresses issues of racism, inequity, inequitable access, health, and land rights</a:t>
            </a:r>
            <a:endParaRPr b="1" sz="252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837250" y="429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6BA54"/>
                </a:solidFill>
                <a:latin typeface="Montserrat"/>
                <a:ea typeface="Montserrat"/>
                <a:cs typeface="Montserrat"/>
                <a:sym typeface="Montserrat"/>
              </a:rPr>
              <a:t>Link for Survey HERE</a:t>
            </a:r>
            <a:endParaRPr b="1">
              <a:solidFill>
                <a:srgbClr val="A6BA5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360025" y="481350"/>
            <a:ext cx="72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highlight>
                  <a:srgbClr val="61B0A8"/>
                </a:highlight>
                <a:latin typeface="Montserrat"/>
                <a:ea typeface="Montserrat"/>
                <a:cs typeface="Montserrat"/>
                <a:sym typeface="Montserrat"/>
              </a:rPr>
              <a:t>REGENERATIVE ENERGY</a:t>
            </a:r>
            <a:endParaRPr>
              <a:solidFill>
                <a:schemeClr val="lt1"/>
              </a:solidFill>
              <a:highlight>
                <a:srgbClr val="61B0A8"/>
              </a:highlight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483207" y="1334075"/>
            <a:ext cx="342600" cy="342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61B0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889750" y="1269675"/>
            <a:ext cx="72390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Addresses the type of energy we use, pollution, and energy policy goals</a:t>
            </a:r>
            <a:endParaRPr b="1" sz="252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837250" y="429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1B0A8"/>
                </a:solidFill>
                <a:latin typeface="Montserrat"/>
                <a:ea typeface="Montserrat"/>
                <a:cs typeface="Montserrat"/>
                <a:sym typeface="Montserrat"/>
              </a:rPr>
              <a:t>Link for Survey HERE</a:t>
            </a:r>
            <a:endParaRPr b="1">
              <a:solidFill>
                <a:srgbClr val="61B0A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360025" y="481350"/>
            <a:ext cx="723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highlight>
                  <a:srgbClr val="F1C232"/>
                </a:highlight>
                <a:latin typeface="Montserrat"/>
                <a:ea typeface="Montserrat"/>
                <a:cs typeface="Montserrat"/>
                <a:sym typeface="Montserrat"/>
              </a:rPr>
              <a:t>MORAL ECONOMY</a:t>
            </a:r>
            <a:endParaRPr>
              <a:solidFill>
                <a:schemeClr val="lt1"/>
              </a:solidFill>
              <a:highlight>
                <a:srgbClr val="F1C232"/>
              </a:highlight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483207" y="1334075"/>
            <a:ext cx="342600" cy="342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889750" y="1269675"/>
            <a:ext cx="72390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Addresses fair labor and wages, economic ownership, workforce development and training, finance, and adequate training and transitional assistance for those formerly employed by exploitative institutions (ex. coal miners)</a:t>
            </a:r>
            <a:endParaRPr b="1" sz="2520">
              <a:solidFill>
                <a:srgbClr val="6AB4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837250" y="429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Link for Survey HERE</a:t>
            </a:r>
            <a:endParaRPr b="1">
              <a:solidFill>
                <a:srgbClr val="F1C23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